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</p:sldIdLst>
  <p:sldSz cy="5143500" cx="9144000"/>
  <p:notesSz cx="6858000" cy="9144000"/>
  <p:embeddedFontLst>
    <p:embeddedFont>
      <p:font typeface="Raleway"/>
      <p:regular r:id="rId91"/>
      <p:bold r:id="rId92"/>
      <p:italic r:id="rId93"/>
      <p:boldItalic r:id="rId94"/>
    </p:embeddedFont>
    <p:embeddedFont>
      <p:font typeface="Nunito"/>
      <p:regular r:id="rId95"/>
      <p:bold r:id="rId96"/>
      <p:italic r:id="rId97"/>
      <p:boldItalic r:id="rId98"/>
    </p:embeddedFont>
    <p:embeddedFont>
      <p:font typeface="Lato"/>
      <p:regular r:id="rId99"/>
      <p:bold r:id="rId100"/>
      <p:italic r:id="rId101"/>
      <p:boldItalic r:id="rId10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152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152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2" Type="http://schemas.openxmlformats.org/officeDocument/2006/relationships/font" Target="fonts/Lato-boldItalic.fntdata"/><Relationship Id="rId101" Type="http://schemas.openxmlformats.org/officeDocument/2006/relationships/font" Target="fonts/Lato-italic.fntdata"/><Relationship Id="rId100" Type="http://schemas.openxmlformats.org/officeDocument/2006/relationships/font" Target="fonts/Lato-bold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Nunito-regular.fntdata"/><Relationship Id="rId94" Type="http://schemas.openxmlformats.org/officeDocument/2006/relationships/font" Target="fonts/Raleway-boldItalic.fntdata"/><Relationship Id="rId97" Type="http://schemas.openxmlformats.org/officeDocument/2006/relationships/font" Target="fonts/Nunito-italic.fntdata"/><Relationship Id="rId96" Type="http://schemas.openxmlformats.org/officeDocument/2006/relationships/font" Target="fonts/Nunito-bold.fntdata"/><Relationship Id="rId11" Type="http://schemas.openxmlformats.org/officeDocument/2006/relationships/slide" Target="slides/slide6.xml"/><Relationship Id="rId99" Type="http://schemas.openxmlformats.org/officeDocument/2006/relationships/font" Target="fonts/Lato-regular.fntdata"/><Relationship Id="rId10" Type="http://schemas.openxmlformats.org/officeDocument/2006/relationships/slide" Target="slides/slide5.xml"/><Relationship Id="rId98" Type="http://schemas.openxmlformats.org/officeDocument/2006/relationships/font" Target="fonts/Nuni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font" Target="fonts/Raleway-regular.fntdata"/><Relationship Id="rId90" Type="http://schemas.openxmlformats.org/officeDocument/2006/relationships/slide" Target="slides/slide85.xml"/><Relationship Id="rId93" Type="http://schemas.openxmlformats.org/officeDocument/2006/relationships/font" Target="fonts/Raleway-italic.fntdata"/><Relationship Id="rId92" Type="http://schemas.openxmlformats.org/officeDocument/2006/relationships/font" Target="fonts/Raleway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e320918005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e320918005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e320918005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e320918005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320918005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e320918005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320918005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320918005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42bf47cf6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42bf47cf6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e42bf47cf6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e42bf47cf6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320918005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e320918005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320918005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e320918005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b7ff01bda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b7ff01bda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b7ff01bda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b7ff01bda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320918005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e320918005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b7ff01bda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b7ff01bda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b7ff01bda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b7ff01bda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b7ff01bda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b7ff01bda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b7ff01bda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b7ff01bda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b7ff01bda5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b7ff01bda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7ff01bda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7ff01bda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b7ff01bda5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b7ff01bda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b7ff01bda5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b7ff01bda5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b7ff01bda5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b7ff01bda5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b7ff01bda5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b7ff01bda5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320918005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320918005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e33cdbabe6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e33cdbabe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33cdbabe6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e33cdbabe6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e3db06846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e3db06846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e33cdbabe6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e33cdbabe6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e3db06846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e3db06846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e33cdbabe6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e33cdbabe6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e33cdbabe6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e33cdbabe6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e42bf47cf6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e42bf47cf6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e42bf47cf6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e42bf47cf6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e42bf47cf6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e42bf47cf6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320918005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e320918005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e42bf47cf6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e42bf47cf6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42bf47cf6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e42bf47cf6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e42bf47cf6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e42bf47cf6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e320918005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e320918005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e320918005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e320918005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b7ff01bda5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b7ff01bda5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b7ff01bda5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b7ff01bda5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b7ff01bda5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b7ff01bda5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b7ff01bda5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b7ff01bda5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b7ff01bda5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b7ff01bda5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320918005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e320918005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b7ff01bda5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b7ff01bda5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b7ff01bda5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b7ff01bda5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b7ff01bda5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b7ff01bda5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b7ff01bda5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b7ff01bda5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b7ff01bda5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b7ff01bda5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b7ff01bda5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b7ff01bda5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e3db06846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e3db06846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3db06846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3db06846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e3db06846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e3db06846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e3db06846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e3db06846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320918005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e320918005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e320918005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e320918005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e320918005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e320918005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b7ff01bda5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b7ff01bda5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b7ff01bda5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b7ff01bda5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b7ff01bda5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b7ff01bda5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b7ff01bda5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b7ff01bda5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b7ff01bda5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b7ff01bda5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b7ff01bda5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b7ff01bda5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b7ff01bda5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b7ff01bda5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e3ab3d56d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e3ab3d56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320918005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e320918005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3ab3d56d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3ab3d56d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e3ab3d56d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e3ab3d56d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e3ab3d56d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e3ab3d56d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e3ab3d56d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e3ab3d56d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e3db06846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e3db06846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e3db068467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e3db068467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e3db068467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e3db06846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e3db068467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e3db06846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e3db068467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e3db068467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e3db068467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e3db068467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320918005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320918005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e3db068467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e3db068467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e3db068467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e3db068467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e3db068467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e3db068467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e3db068467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e3db068467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e3db068467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e3db068467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e3db068467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e3db068467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f7ee620230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f7ee620230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Relationship Id="rId5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Relationship Id="rId5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Relationship Id="rId4" Type="http://schemas.openxmlformats.org/officeDocument/2006/relationships/image" Target="../media/image5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png"/><Relationship Id="rId4" Type="http://schemas.openxmlformats.org/officeDocument/2006/relationships/image" Target="../media/image52.png"/><Relationship Id="rId5" Type="http://schemas.openxmlformats.org/officeDocument/2006/relationships/image" Target="../media/image5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5.png"/><Relationship Id="rId4" Type="http://schemas.openxmlformats.org/officeDocument/2006/relationships/image" Target="../media/image4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6.png"/><Relationship Id="rId4" Type="http://schemas.openxmlformats.org/officeDocument/2006/relationships/image" Target="../media/image48.png"/><Relationship Id="rId5" Type="http://schemas.openxmlformats.org/officeDocument/2006/relationships/image" Target="../media/image6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4.png"/><Relationship Id="rId4" Type="http://schemas.openxmlformats.org/officeDocument/2006/relationships/image" Target="../media/image53.png"/><Relationship Id="rId5" Type="http://schemas.openxmlformats.org/officeDocument/2006/relationships/image" Target="../media/image6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4.png"/><Relationship Id="rId4" Type="http://schemas.openxmlformats.org/officeDocument/2006/relationships/image" Target="../media/image62.png"/><Relationship Id="rId5" Type="http://schemas.openxmlformats.org/officeDocument/2006/relationships/image" Target="../media/image5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6.png"/><Relationship Id="rId4" Type="http://schemas.openxmlformats.org/officeDocument/2006/relationships/image" Target="../media/image74.png"/><Relationship Id="rId5" Type="http://schemas.openxmlformats.org/officeDocument/2006/relationships/image" Target="../media/image6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7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2.png"/><Relationship Id="rId4" Type="http://schemas.openxmlformats.org/officeDocument/2006/relationships/image" Target="../media/image63.png"/><Relationship Id="rId5" Type="http://schemas.openxmlformats.org/officeDocument/2006/relationships/image" Target="../media/image6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7.png"/><Relationship Id="rId4" Type="http://schemas.openxmlformats.org/officeDocument/2006/relationships/image" Target="../media/image80.png"/><Relationship Id="rId5" Type="http://schemas.openxmlformats.org/officeDocument/2006/relationships/image" Target="../media/image7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1.png"/><Relationship Id="rId4" Type="http://schemas.openxmlformats.org/officeDocument/2006/relationships/image" Target="../media/image75.png"/><Relationship Id="rId5" Type="http://schemas.openxmlformats.org/officeDocument/2006/relationships/image" Target="../media/image7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1.png"/><Relationship Id="rId4" Type="http://schemas.openxmlformats.org/officeDocument/2006/relationships/image" Target="../media/image8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5.png"/><Relationship Id="rId4" Type="http://schemas.openxmlformats.org/officeDocument/2006/relationships/image" Target="../media/image8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9.png"/><Relationship Id="rId4" Type="http://schemas.openxmlformats.org/officeDocument/2006/relationships/image" Target="../media/image8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2.png"/><Relationship Id="rId4" Type="http://schemas.openxmlformats.org/officeDocument/2006/relationships/image" Target="../media/image88.png"/><Relationship Id="rId5" Type="http://schemas.openxmlformats.org/officeDocument/2006/relationships/image" Target="../media/image9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9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9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9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0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0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9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0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0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621350"/>
            <a:ext cx="7688100" cy="9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8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CARD FRAUD DETECTION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450" y="2924700"/>
            <a:ext cx="7688100" cy="1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Authors : 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SORY Anas : Data Scientist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ELBOURI Mohamed Ali: Game Theory &amp; Data Science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729450" y="600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Averaging features</a:t>
            </a:r>
            <a:endParaRPr/>
          </a:p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727650" y="2433000"/>
            <a:ext cx="7688700" cy="19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Avg_amt_purchase: Le montant moyen des dépenses pour un utilisateur</a:t>
            </a:r>
            <a:endParaRPr sz="1800"/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Delta_avg_amt_purchase: </a:t>
            </a:r>
            <a:r>
              <a:rPr lang="en" sz="1800"/>
              <a:t>différence</a:t>
            </a:r>
            <a:r>
              <a:rPr lang="en" sz="1800"/>
              <a:t> du montant dépensé avec la moyenne (amt - Avg_amt_purchase)</a:t>
            </a:r>
            <a:endParaRPr sz="1800"/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Criteria: merchant ou category, pour spécifier les achats à considérer dans l’historique</a:t>
            </a:r>
            <a:endParaRPr sz="1800"/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Window: nombre d’achats à considérer dans l’historique</a:t>
            </a:r>
            <a:endParaRPr sz="1800"/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200" y="1380325"/>
            <a:ext cx="8839200" cy="340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200" y="1920178"/>
            <a:ext cx="8839199" cy="313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8350" y="428625"/>
            <a:ext cx="50673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938375" cy="256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870" y="152400"/>
            <a:ext cx="3960731" cy="256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717075"/>
            <a:ext cx="8839201" cy="2227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729450" y="587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Jour/Heure</a:t>
            </a:r>
            <a:endParaRPr/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96225"/>
            <a:ext cx="8839202" cy="293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525" y="195275"/>
            <a:ext cx="4380300" cy="46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Densité Day/ Hour </a:t>
            </a:r>
            <a:endParaRPr/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6675" y="1996524"/>
            <a:ext cx="5236374" cy="288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</a:rPr>
              <a:t>2</a:t>
            </a:r>
            <a:r>
              <a:rPr lang="en" sz="3600">
                <a:solidFill>
                  <a:schemeClr val="accent3"/>
                </a:solidFill>
              </a:rPr>
              <a:t>- Algorithmes Optimisés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83" name="Google Shape;183;p28"/>
          <p:cNvSpPr txBox="1"/>
          <p:nvPr>
            <p:ph idx="2" type="body"/>
          </p:nvPr>
        </p:nvSpPr>
        <p:spPr>
          <a:xfrm>
            <a:off x="5174225" y="475350"/>
            <a:ext cx="3374400" cy="39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-"/>
            </a:pPr>
            <a:r>
              <a:rPr lang="en" sz="1900">
                <a:solidFill>
                  <a:schemeClr val="dk2"/>
                </a:solidFill>
              </a:rPr>
              <a:t>XGBoost</a:t>
            </a:r>
            <a:endParaRPr sz="19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</a:endParaRPr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900"/>
              <a:buChar char="-"/>
            </a:pPr>
            <a:r>
              <a:rPr lang="en" sz="1900">
                <a:solidFill>
                  <a:schemeClr val="dk2"/>
                </a:solidFill>
              </a:rPr>
              <a:t>Random Forest</a:t>
            </a:r>
            <a:endParaRPr sz="19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</a:endParaRPr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900"/>
              <a:buChar char="-"/>
            </a:pPr>
            <a:r>
              <a:rPr lang="en" sz="1900">
                <a:solidFill>
                  <a:schemeClr val="dk2"/>
                </a:solidFill>
              </a:rPr>
              <a:t>Neural Networks</a:t>
            </a:r>
            <a:endParaRPr sz="1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</a:endParaRPr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900"/>
              <a:buChar char="-"/>
            </a:pPr>
            <a:r>
              <a:rPr lang="en" sz="1900">
                <a:solidFill>
                  <a:schemeClr val="dk2"/>
                </a:solidFill>
              </a:rPr>
              <a:t>LSTM</a:t>
            </a:r>
            <a:endParaRPr sz="1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title"/>
          </p:nvPr>
        </p:nvSpPr>
        <p:spPr>
          <a:xfrm>
            <a:off x="727650" y="639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XGBoost: sans feature engineering</a:t>
            </a:r>
            <a:endParaRPr/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2375" y="1483750"/>
            <a:ext cx="6067425" cy="294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9"/>
          <p:cNvSpPr txBox="1"/>
          <p:nvPr/>
        </p:nvSpPr>
        <p:spPr>
          <a:xfrm>
            <a:off x="903888" y="4544525"/>
            <a:ext cx="733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Résultats de X_val: sans l’ajout des nouveaux attributs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727650" y="5871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XGBoost: last_purchase</a:t>
            </a:r>
            <a:endParaRPr/>
          </a:p>
        </p:txBody>
      </p:sp>
      <p:sp>
        <p:nvSpPr>
          <p:cNvPr id="196" name="Google Shape;196;p30"/>
          <p:cNvSpPr txBox="1"/>
          <p:nvPr/>
        </p:nvSpPr>
        <p:spPr>
          <a:xfrm>
            <a:off x="903888" y="4544525"/>
            <a:ext cx="733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Résultats de X_val: last_purchase indicators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7" name="Google Shape;1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575" y="1418400"/>
            <a:ext cx="6038850" cy="30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type="title"/>
          </p:nvPr>
        </p:nvSpPr>
        <p:spPr>
          <a:xfrm>
            <a:off x="727650" y="5871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XGBoost: last_purchase + Day/Hour</a:t>
            </a:r>
            <a:endParaRPr/>
          </a:p>
        </p:txBody>
      </p:sp>
      <p:sp>
        <p:nvSpPr>
          <p:cNvPr id="203" name="Google Shape;203;p31"/>
          <p:cNvSpPr txBox="1"/>
          <p:nvPr/>
        </p:nvSpPr>
        <p:spPr>
          <a:xfrm>
            <a:off x="903888" y="4544525"/>
            <a:ext cx="733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Résultats de X_val: last_purchase +  Day/hour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4" name="Google Shape;2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700" y="1483725"/>
            <a:ext cx="6124575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1- Feature Engineering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2- Algorithmes optimisés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3- Temps </a:t>
            </a:r>
            <a:r>
              <a:rPr lang="en" sz="1700"/>
              <a:t>d'exécution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/>
              <a:t>4- Prochaines optimisations</a:t>
            </a:r>
            <a:endParaRPr sz="1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type="title"/>
          </p:nvPr>
        </p:nvSpPr>
        <p:spPr>
          <a:xfrm>
            <a:off x="727650" y="5871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XGBoost: last_purchase + Day/Hour + average</a:t>
            </a:r>
            <a:endParaRPr/>
          </a:p>
        </p:txBody>
      </p:sp>
      <p:sp>
        <p:nvSpPr>
          <p:cNvPr id="210" name="Google Shape;210;p32"/>
          <p:cNvSpPr txBox="1"/>
          <p:nvPr/>
        </p:nvSpPr>
        <p:spPr>
          <a:xfrm>
            <a:off x="903888" y="4544525"/>
            <a:ext cx="733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Résultats de X_val: last_purchase +  Day/hour + average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1" name="Google Shape;2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525" y="1328475"/>
            <a:ext cx="6076950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/>
          <p:nvPr>
            <p:ph type="title"/>
          </p:nvPr>
        </p:nvSpPr>
        <p:spPr>
          <a:xfrm>
            <a:off x="727650" y="639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XGBoost: évaluation sans feature engineering</a:t>
            </a:r>
            <a:endParaRPr/>
          </a:p>
        </p:txBody>
      </p:sp>
      <p:pic>
        <p:nvPicPr>
          <p:cNvPr id="217" name="Google Shape;2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675" y="2623600"/>
            <a:ext cx="3389222" cy="228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2887" y="1174575"/>
            <a:ext cx="4198025" cy="138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1633" y="2581775"/>
            <a:ext cx="3276691" cy="236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>
            <p:ph type="title"/>
          </p:nvPr>
        </p:nvSpPr>
        <p:spPr>
          <a:xfrm>
            <a:off x="727650" y="5871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XGBoost: évaluation sur X_test</a:t>
            </a:r>
            <a:endParaRPr/>
          </a:p>
        </p:txBody>
      </p:sp>
      <p:pic>
        <p:nvPicPr>
          <p:cNvPr id="225" name="Google Shape;2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9983" y="2663175"/>
            <a:ext cx="3616366" cy="241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4245" y="1122325"/>
            <a:ext cx="3135519" cy="154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675" y="2738825"/>
            <a:ext cx="3131829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/>
          <p:nvPr>
            <p:ph type="title"/>
          </p:nvPr>
        </p:nvSpPr>
        <p:spPr>
          <a:xfrm>
            <a:off x="727650" y="5871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XGBoost: feature importance</a:t>
            </a:r>
            <a:endParaRPr/>
          </a:p>
        </p:txBody>
      </p:sp>
      <p:pic>
        <p:nvPicPr>
          <p:cNvPr id="233" name="Google Shape;23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600" y="1261650"/>
            <a:ext cx="5362810" cy="371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/>
          <p:nvPr>
            <p:ph type="title"/>
          </p:nvPr>
        </p:nvSpPr>
        <p:spPr>
          <a:xfrm>
            <a:off x="727650" y="639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r>
              <a:rPr lang="en"/>
              <a:t>: sans feature engineering</a:t>
            </a:r>
            <a:endParaRPr/>
          </a:p>
        </p:txBody>
      </p:sp>
      <p:sp>
        <p:nvSpPr>
          <p:cNvPr id="239" name="Google Shape;239;p36"/>
          <p:cNvSpPr txBox="1"/>
          <p:nvPr/>
        </p:nvSpPr>
        <p:spPr>
          <a:xfrm>
            <a:off x="903888" y="4544525"/>
            <a:ext cx="733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Résultats de X_val: sans l’ajout des nouveaux attributs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0" name="Google Shape;24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900" y="1313900"/>
            <a:ext cx="6172200" cy="29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type="title"/>
          </p:nvPr>
        </p:nvSpPr>
        <p:spPr>
          <a:xfrm>
            <a:off x="727650" y="5871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r>
              <a:rPr lang="en"/>
              <a:t>: last_purchase</a:t>
            </a:r>
            <a:endParaRPr/>
          </a:p>
        </p:txBody>
      </p:sp>
      <p:sp>
        <p:nvSpPr>
          <p:cNvPr id="246" name="Google Shape;246;p37"/>
          <p:cNvSpPr txBox="1"/>
          <p:nvPr/>
        </p:nvSpPr>
        <p:spPr>
          <a:xfrm>
            <a:off x="903888" y="4544525"/>
            <a:ext cx="733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Résultats de X_val: last_purchase indicators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7" name="Google Shape;24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175" y="1352288"/>
            <a:ext cx="6143625" cy="29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type="title"/>
          </p:nvPr>
        </p:nvSpPr>
        <p:spPr>
          <a:xfrm>
            <a:off x="727650" y="5871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r>
              <a:rPr lang="en"/>
              <a:t>: last_purchase + </a:t>
            </a:r>
            <a:r>
              <a:rPr lang="en"/>
              <a:t>average</a:t>
            </a:r>
            <a:endParaRPr/>
          </a:p>
        </p:txBody>
      </p:sp>
      <p:sp>
        <p:nvSpPr>
          <p:cNvPr id="253" name="Google Shape;253;p38"/>
          <p:cNvSpPr txBox="1"/>
          <p:nvPr/>
        </p:nvSpPr>
        <p:spPr>
          <a:xfrm>
            <a:off x="903888" y="4544525"/>
            <a:ext cx="733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Résultats de X_val: last_purchase + average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4" name="Google Shape;25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950" y="1274725"/>
            <a:ext cx="6134100" cy="30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/>
          <p:nvPr>
            <p:ph type="title"/>
          </p:nvPr>
        </p:nvSpPr>
        <p:spPr>
          <a:xfrm>
            <a:off x="727650" y="5871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r>
              <a:rPr lang="en"/>
              <a:t>: last_purchase + average + </a:t>
            </a:r>
            <a:r>
              <a:rPr lang="en"/>
              <a:t>Day/Hour</a:t>
            </a:r>
            <a:endParaRPr/>
          </a:p>
        </p:txBody>
      </p:sp>
      <p:sp>
        <p:nvSpPr>
          <p:cNvPr id="260" name="Google Shape;260;p39"/>
          <p:cNvSpPr txBox="1"/>
          <p:nvPr/>
        </p:nvSpPr>
        <p:spPr>
          <a:xfrm>
            <a:off x="903888" y="4544525"/>
            <a:ext cx="733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Résultats de X_val: last_purchase + average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+  Day/hour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1" name="Google Shape;26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8750" y="1431500"/>
            <a:ext cx="6086475" cy="29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>
            <p:ph type="title"/>
          </p:nvPr>
        </p:nvSpPr>
        <p:spPr>
          <a:xfrm>
            <a:off x="727650" y="5871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Forest: évaluation sans feature engineering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6513" y="1302713"/>
            <a:ext cx="3450980" cy="15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150" y="2957613"/>
            <a:ext cx="3134680" cy="2024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8080" y="2957613"/>
            <a:ext cx="3353505" cy="2024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1"/>
          <p:cNvSpPr txBox="1"/>
          <p:nvPr>
            <p:ph type="title"/>
          </p:nvPr>
        </p:nvSpPr>
        <p:spPr>
          <a:xfrm>
            <a:off x="727650" y="5871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Forest: évaluation sur X_test</a:t>
            </a:r>
            <a:endParaRPr/>
          </a:p>
        </p:txBody>
      </p:sp>
      <p:pic>
        <p:nvPicPr>
          <p:cNvPr id="275" name="Google Shape;27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1324" y="1262000"/>
            <a:ext cx="3561345" cy="1593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8400" y="2948325"/>
            <a:ext cx="2995749" cy="204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1574" y="2994900"/>
            <a:ext cx="2953455" cy="1949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</a:rPr>
              <a:t>1- Feature Engineering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99" name="Google Shape;99;p15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-"/>
            </a:pPr>
            <a:r>
              <a:rPr lang="en" sz="1900">
                <a:solidFill>
                  <a:schemeClr val="dk2"/>
                </a:solidFill>
              </a:rPr>
              <a:t>Last purchase indicators</a:t>
            </a:r>
            <a:endParaRPr sz="19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</a:endParaRPr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900"/>
              <a:buChar char="-"/>
            </a:pPr>
            <a:r>
              <a:rPr lang="en" sz="1900">
                <a:solidFill>
                  <a:schemeClr val="dk2"/>
                </a:solidFill>
              </a:rPr>
              <a:t>Averaging indicators</a:t>
            </a:r>
            <a:endParaRPr sz="19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</a:endParaRPr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900"/>
              <a:buChar char="-"/>
            </a:pPr>
            <a:r>
              <a:rPr lang="en" sz="1900">
                <a:solidFill>
                  <a:schemeClr val="dk2"/>
                </a:solidFill>
              </a:rPr>
              <a:t>Jour/Heure</a:t>
            </a:r>
            <a:endParaRPr sz="1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 txBox="1"/>
          <p:nvPr>
            <p:ph type="title"/>
          </p:nvPr>
        </p:nvSpPr>
        <p:spPr>
          <a:xfrm>
            <a:off x="727650" y="639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 </a:t>
            </a:r>
            <a:r>
              <a:rPr lang="en"/>
              <a:t>:Without  Last purchase indicator</a:t>
            </a:r>
            <a:endParaRPr/>
          </a:p>
        </p:txBody>
      </p:sp>
      <p:sp>
        <p:nvSpPr>
          <p:cNvPr id="283" name="Google Shape;283;p42"/>
          <p:cNvSpPr txBox="1"/>
          <p:nvPr/>
        </p:nvSpPr>
        <p:spPr>
          <a:xfrm>
            <a:off x="903888" y="4544525"/>
            <a:ext cx="733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Résultats de X_val: sans l’ajout des nouveaux attributs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4" name="Google Shape;28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25" y="2071373"/>
            <a:ext cx="4444601" cy="14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7276" y="1544513"/>
            <a:ext cx="4242174" cy="2375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 txBox="1"/>
          <p:nvPr>
            <p:ph type="title"/>
          </p:nvPr>
        </p:nvSpPr>
        <p:spPr>
          <a:xfrm>
            <a:off x="727650" y="5871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 </a:t>
            </a:r>
            <a:r>
              <a:rPr lang="en"/>
              <a:t>: last_purchase</a:t>
            </a:r>
            <a:endParaRPr/>
          </a:p>
        </p:txBody>
      </p:sp>
      <p:sp>
        <p:nvSpPr>
          <p:cNvPr id="291" name="Google Shape;291;p43"/>
          <p:cNvSpPr txBox="1"/>
          <p:nvPr/>
        </p:nvSpPr>
        <p:spPr>
          <a:xfrm>
            <a:off x="903888" y="4544525"/>
            <a:ext cx="733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Résultats de X_val: last_purchase indicators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2" name="Google Shape;29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75" y="2060928"/>
            <a:ext cx="4379500" cy="1317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8550" y="1290175"/>
            <a:ext cx="4149875" cy="283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4"/>
          <p:cNvSpPr txBox="1"/>
          <p:nvPr>
            <p:ph type="title"/>
          </p:nvPr>
        </p:nvSpPr>
        <p:spPr>
          <a:xfrm>
            <a:off x="611600" y="579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 : Evaluation on X_test</a:t>
            </a:r>
            <a:endParaRPr/>
          </a:p>
        </p:txBody>
      </p:sp>
      <p:pic>
        <p:nvPicPr>
          <p:cNvPr id="299" name="Google Shape;29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5225" y="1328748"/>
            <a:ext cx="4181450" cy="132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850" y="2708900"/>
            <a:ext cx="3400346" cy="233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3175" y="2708900"/>
            <a:ext cx="3202393" cy="233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5"/>
          <p:cNvSpPr txBox="1"/>
          <p:nvPr>
            <p:ph type="title"/>
          </p:nvPr>
        </p:nvSpPr>
        <p:spPr>
          <a:xfrm>
            <a:off x="727650" y="5871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 </a:t>
            </a:r>
            <a:r>
              <a:rPr lang="en"/>
              <a:t>: last_purchase + Day/Hour</a:t>
            </a:r>
            <a:endParaRPr/>
          </a:p>
        </p:txBody>
      </p:sp>
      <p:sp>
        <p:nvSpPr>
          <p:cNvPr id="307" name="Google Shape;307;p45"/>
          <p:cNvSpPr txBox="1"/>
          <p:nvPr/>
        </p:nvSpPr>
        <p:spPr>
          <a:xfrm>
            <a:off x="903888" y="4544525"/>
            <a:ext cx="733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Résultats de X_val: last_purchase +  Day/hour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8" name="Google Shape;30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050" y="2228400"/>
            <a:ext cx="4656525" cy="146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1575" y="1874150"/>
            <a:ext cx="4033124" cy="22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6"/>
          <p:cNvSpPr txBox="1"/>
          <p:nvPr>
            <p:ph type="title"/>
          </p:nvPr>
        </p:nvSpPr>
        <p:spPr>
          <a:xfrm>
            <a:off x="643725" y="5685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 : Evaluation on X_test</a:t>
            </a:r>
            <a:endParaRPr/>
          </a:p>
        </p:txBody>
      </p:sp>
      <p:sp>
        <p:nvSpPr>
          <p:cNvPr id="315" name="Google Shape;315;p4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750" y="1228763"/>
            <a:ext cx="4668971" cy="113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650" y="2493175"/>
            <a:ext cx="3330211" cy="22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9949" y="2403347"/>
            <a:ext cx="3395826" cy="24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 txBox="1"/>
          <p:nvPr>
            <p:ph type="title"/>
          </p:nvPr>
        </p:nvSpPr>
        <p:spPr>
          <a:xfrm>
            <a:off x="727650" y="587125"/>
            <a:ext cx="8134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 :</a:t>
            </a:r>
            <a:r>
              <a:rPr lang="en"/>
              <a:t> last_purchase + Day/Hour + average</a:t>
            </a:r>
            <a:endParaRPr/>
          </a:p>
        </p:txBody>
      </p:sp>
      <p:sp>
        <p:nvSpPr>
          <p:cNvPr id="324" name="Google Shape;324;p47"/>
          <p:cNvSpPr txBox="1"/>
          <p:nvPr/>
        </p:nvSpPr>
        <p:spPr>
          <a:xfrm>
            <a:off x="903888" y="4544525"/>
            <a:ext cx="733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Résultats de X_val: last_purchase +  Day/hour + average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5" name="Google Shape;32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71250"/>
            <a:ext cx="4626150" cy="14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8550" y="1274725"/>
            <a:ext cx="4213050" cy="2852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8"/>
          <p:cNvSpPr txBox="1"/>
          <p:nvPr>
            <p:ph type="title"/>
          </p:nvPr>
        </p:nvSpPr>
        <p:spPr>
          <a:xfrm>
            <a:off x="727650" y="5871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 :</a:t>
            </a:r>
            <a:r>
              <a:rPr lang="en"/>
              <a:t>évaluation sur X_test</a:t>
            </a:r>
            <a:endParaRPr/>
          </a:p>
        </p:txBody>
      </p:sp>
      <p:pic>
        <p:nvPicPr>
          <p:cNvPr id="332" name="Google Shape;33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0500" y="1274725"/>
            <a:ext cx="4217059" cy="13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0375" y="2682875"/>
            <a:ext cx="3525957" cy="237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3700" y="2805775"/>
            <a:ext cx="3171825" cy="20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 : Units number </a:t>
            </a:r>
            <a:endParaRPr/>
          </a:p>
        </p:txBody>
      </p:sp>
      <p:pic>
        <p:nvPicPr>
          <p:cNvPr id="340" name="Google Shape;34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50" y="2223075"/>
            <a:ext cx="2943146" cy="206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9275" y="2207314"/>
            <a:ext cx="2943150" cy="2078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2425" y="2200003"/>
            <a:ext cx="2943150" cy="2093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 : Sequence length</a:t>
            </a:r>
            <a:endParaRPr/>
          </a:p>
        </p:txBody>
      </p:sp>
      <p:sp>
        <p:nvSpPr>
          <p:cNvPr id="348" name="Google Shape;348;p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Google Shape;34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336" y="2134313"/>
            <a:ext cx="3064689" cy="21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8025" y="2134324"/>
            <a:ext cx="2892025" cy="20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0050" y="2150925"/>
            <a:ext cx="2892025" cy="2021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LSTM: Purchase indicators </a:t>
            </a:r>
            <a:endParaRPr/>
          </a:p>
        </p:txBody>
      </p:sp>
      <p:pic>
        <p:nvPicPr>
          <p:cNvPr id="357" name="Google Shape;35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450" y="1853850"/>
            <a:ext cx="3475425" cy="110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249" y="3009499"/>
            <a:ext cx="3020625" cy="206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1975" y="3009500"/>
            <a:ext cx="2993899" cy="21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29450" y="6121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purchase indicators</a:t>
            </a: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200" y="1385125"/>
            <a:ext cx="8839201" cy="305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200" y="1928780"/>
            <a:ext cx="8839199" cy="318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200" y="2485019"/>
            <a:ext cx="8839201" cy="32507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/>
          <p:nvPr/>
        </p:nvSpPr>
        <p:spPr>
          <a:xfrm>
            <a:off x="729450" y="3479300"/>
            <a:ext cx="7336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-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Calcule la </a:t>
            </a:r>
            <a:r>
              <a:rPr lang="en" sz="1600">
                <a:latin typeface="Lato"/>
                <a:ea typeface="Lato"/>
                <a:cs typeface="Lato"/>
                <a:sym typeface="Lato"/>
              </a:rPr>
              <a:t>différence</a:t>
            </a:r>
            <a:r>
              <a:rPr lang="en" sz="1600">
                <a:latin typeface="Lato"/>
                <a:ea typeface="Lato"/>
                <a:cs typeface="Lato"/>
                <a:sym typeface="Lato"/>
              </a:rPr>
              <a:t> de temps/montant/distance avec le dernier achat d’un utilisateur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-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Criteria:  un attribut (ou None), préciser une condition sur l’achat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-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Criteria=category: on cherche le dernier achat pour cet utilisateur dans la même catégorie)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028675"/>
            <a:ext cx="8839202" cy="292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 : Day/Hour</a:t>
            </a:r>
            <a:endParaRPr/>
          </a:p>
        </p:txBody>
      </p:sp>
      <p:pic>
        <p:nvPicPr>
          <p:cNvPr id="365" name="Google Shape;36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5375" y="1780000"/>
            <a:ext cx="3506401" cy="114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070" y="2989220"/>
            <a:ext cx="3025400" cy="204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1650" y="2924525"/>
            <a:ext cx="2943329" cy="210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 : Average Indicators</a:t>
            </a:r>
            <a:endParaRPr/>
          </a:p>
        </p:txBody>
      </p:sp>
      <p:pic>
        <p:nvPicPr>
          <p:cNvPr id="373" name="Google Shape;37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1782376"/>
            <a:ext cx="3547475" cy="1193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1" y="3061126"/>
            <a:ext cx="3547476" cy="200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53"/>
          <p:cNvPicPr preferRelativeResize="0"/>
          <p:nvPr/>
        </p:nvPicPr>
        <p:blipFill rotWithShape="1">
          <a:blip r:embed="rId5">
            <a:alphaModFix/>
          </a:blip>
          <a:srcRect b="-1482" l="-1156" r="-1145" t="-1482"/>
          <a:stretch/>
        </p:blipFill>
        <p:spPr>
          <a:xfrm>
            <a:off x="4661300" y="3061125"/>
            <a:ext cx="2925376" cy="200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 : Results on test set </a:t>
            </a:r>
            <a:endParaRPr/>
          </a:p>
        </p:txBody>
      </p:sp>
      <p:pic>
        <p:nvPicPr>
          <p:cNvPr id="381" name="Google Shape;38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5350" y="1772825"/>
            <a:ext cx="4085025" cy="126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4"/>
          <p:cNvPicPr preferRelativeResize="0"/>
          <p:nvPr/>
        </p:nvPicPr>
        <p:blipFill rotWithShape="1">
          <a:blip r:embed="rId4">
            <a:alphaModFix/>
          </a:blip>
          <a:srcRect b="0" l="1650" r="-1649" t="0"/>
          <a:stretch/>
        </p:blipFill>
        <p:spPr>
          <a:xfrm>
            <a:off x="1339450" y="3156725"/>
            <a:ext cx="2608650" cy="176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2750" y="3111175"/>
            <a:ext cx="2759875" cy="19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</a:rPr>
              <a:t>3</a:t>
            </a:r>
            <a:r>
              <a:rPr lang="en" sz="3600">
                <a:solidFill>
                  <a:schemeClr val="accent3"/>
                </a:solidFill>
              </a:rPr>
              <a:t>- Temps </a:t>
            </a:r>
            <a:r>
              <a:rPr lang="en" sz="3600">
                <a:solidFill>
                  <a:schemeClr val="accent3"/>
                </a:solidFill>
              </a:rPr>
              <a:t>d'exécution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89" name="Google Shape;389;p55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-"/>
            </a:pPr>
            <a:r>
              <a:rPr lang="en" sz="1900">
                <a:solidFill>
                  <a:schemeClr val="dk2"/>
                </a:solidFill>
              </a:rPr>
              <a:t>XGBoost</a:t>
            </a:r>
            <a:endParaRPr sz="19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</a:endParaRPr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900"/>
              <a:buChar char="-"/>
            </a:pPr>
            <a:r>
              <a:rPr lang="en" sz="1900">
                <a:solidFill>
                  <a:schemeClr val="dk2"/>
                </a:solidFill>
              </a:rPr>
              <a:t>Random Forest</a:t>
            </a:r>
            <a:endParaRPr sz="19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</a:endParaRPr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900"/>
              <a:buChar char="-"/>
            </a:pPr>
            <a:r>
              <a:rPr lang="en" sz="1900">
                <a:solidFill>
                  <a:schemeClr val="dk2"/>
                </a:solidFill>
              </a:rPr>
              <a:t>Neural Networks</a:t>
            </a:r>
            <a:endParaRPr sz="1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6"/>
          <p:cNvSpPr txBox="1"/>
          <p:nvPr>
            <p:ph type="title"/>
          </p:nvPr>
        </p:nvSpPr>
        <p:spPr>
          <a:xfrm>
            <a:off x="729450" y="665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Principe</a:t>
            </a:r>
            <a:endParaRPr/>
          </a:p>
        </p:txBody>
      </p:sp>
      <p:sp>
        <p:nvSpPr>
          <p:cNvPr id="395" name="Google Shape;395;p56"/>
          <p:cNvSpPr txBox="1"/>
          <p:nvPr>
            <p:ph idx="1" type="body"/>
          </p:nvPr>
        </p:nvSpPr>
        <p:spPr>
          <a:xfrm>
            <a:off x="729450" y="1358525"/>
            <a:ext cx="7688700" cy="6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Recevoir les transactions en forme brute: </a:t>
            </a:r>
            <a:endParaRPr sz="1800"/>
          </a:p>
        </p:txBody>
      </p:sp>
      <p:pic>
        <p:nvPicPr>
          <p:cNvPr id="396" name="Google Shape;39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75" y="2310725"/>
            <a:ext cx="8816250" cy="73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6"/>
          <p:cNvSpPr txBox="1"/>
          <p:nvPr/>
        </p:nvSpPr>
        <p:spPr>
          <a:xfrm>
            <a:off x="729450" y="3331050"/>
            <a:ext cx="733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-"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Les transactions arrivent d’une manière </a:t>
            </a: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séquentielle</a:t>
            </a: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8" name="Google Shape;398;p56"/>
          <p:cNvSpPr txBox="1"/>
          <p:nvPr/>
        </p:nvSpPr>
        <p:spPr>
          <a:xfrm>
            <a:off x="729450" y="4080150"/>
            <a:ext cx="73362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-"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On mesure le temps écoulé dès l’arrivé d’une transaction jusqu’à l’obtention de la prédiction (fraude ou non-fraude)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7"/>
          <p:cNvSpPr txBox="1"/>
          <p:nvPr>
            <p:ph type="title"/>
          </p:nvPr>
        </p:nvSpPr>
        <p:spPr>
          <a:xfrm>
            <a:off x="729450" y="665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Etapes</a:t>
            </a:r>
            <a:endParaRPr/>
          </a:p>
        </p:txBody>
      </p:sp>
      <p:sp>
        <p:nvSpPr>
          <p:cNvPr id="404" name="Google Shape;404;p57"/>
          <p:cNvSpPr txBox="1"/>
          <p:nvPr>
            <p:ph idx="1" type="body"/>
          </p:nvPr>
        </p:nvSpPr>
        <p:spPr>
          <a:xfrm>
            <a:off x="729450" y="1358525"/>
            <a:ext cx="7688700" cy="29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Préparation: préparation des transactions passés nécessaire pour la classification (last_purchase par exemple)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Feature Engineering: </a:t>
            </a:r>
            <a:r>
              <a:rPr lang="en" sz="1900"/>
              <a:t>génération</a:t>
            </a:r>
            <a:r>
              <a:rPr lang="en" sz="1900"/>
              <a:t> des nouvelles Features (Day, Hour, Delta_time …)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Preprocessing Time: transformation des Features (One Hot Encoding, Label Encoding, gender to binary …)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Prediction Time: prédiction de la nature de cette transaction (transformée)</a:t>
            </a:r>
            <a:endParaRPr sz="19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8"/>
          <p:cNvSpPr txBox="1"/>
          <p:nvPr>
            <p:ph type="title"/>
          </p:nvPr>
        </p:nvSpPr>
        <p:spPr>
          <a:xfrm>
            <a:off x="729450" y="665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Pourquoi la division en plusieurs étapes?</a:t>
            </a:r>
            <a:endParaRPr/>
          </a:p>
        </p:txBody>
      </p:sp>
      <p:sp>
        <p:nvSpPr>
          <p:cNvPr id="410" name="Google Shape;410;p58"/>
          <p:cNvSpPr txBox="1"/>
          <p:nvPr>
            <p:ph idx="1" type="body"/>
          </p:nvPr>
        </p:nvSpPr>
        <p:spPr>
          <a:xfrm>
            <a:off x="729450" y="1763475"/>
            <a:ext cx="7688700" cy="29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Optimiser la partie qui prend le plus de temps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En changeant le modèle, et en gardant les 3 premiers étapes, on refait que la Prediction Time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En géneral: ne pas faire des expériences redondantes</a:t>
            </a:r>
            <a:endParaRPr sz="19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9"/>
          <p:cNvSpPr txBox="1"/>
          <p:nvPr>
            <p:ph type="title"/>
          </p:nvPr>
        </p:nvSpPr>
        <p:spPr>
          <a:xfrm>
            <a:off x="729450" y="665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XGBoost v1</a:t>
            </a:r>
            <a:endParaRPr/>
          </a:p>
        </p:txBody>
      </p:sp>
      <p:sp>
        <p:nvSpPr>
          <p:cNvPr id="416" name="Google Shape;416;p59"/>
          <p:cNvSpPr txBox="1"/>
          <p:nvPr>
            <p:ph idx="1" type="body"/>
          </p:nvPr>
        </p:nvSpPr>
        <p:spPr>
          <a:xfrm>
            <a:off x="729450" y="2168400"/>
            <a:ext cx="7688700" cy="15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1000 échantillons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Historique: 1 037 340 transactions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Préparation: chercher à chaque fois les informations dans toute l’historique</a:t>
            </a:r>
            <a:endParaRPr sz="18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0"/>
          <p:cNvSpPr txBox="1"/>
          <p:nvPr>
            <p:ph type="title"/>
          </p:nvPr>
        </p:nvSpPr>
        <p:spPr>
          <a:xfrm>
            <a:off x="729450" y="665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XGBoost v1: résultats</a:t>
            </a:r>
            <a:endParaRPr/>
          </a:p>
        </p:txBody>
      </p:sp>
      <p:pic>
        <p:nvPicPr>
          <p:cNvPr id="422" name="Google Shape;42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00" y="1813200"/>
            <a:ext cx="7524200" cy="257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1"/>
          <p:cNvSpPr txBox="1"/>
          <p:nvPr>
            <p:ph type="title"/>
          </p:nvPr>
        </p:nvSpPr>
        <p:spPr>
          <a:xfrm>
            <a:off x="729450" y="665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XGBoost v1: résultats</a:t>
            </a:r>
            <a:endParaRPr/>
          </a:p>
        </p:txBody>
      </p:sp>
      <p:pic>
        <p:nvPicPr>
          <p:cNvPr id="428" name="Google Shape;42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0206" y="1200700"/>
            <a:ext cx="3923326" cy="378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50175"/>
            <a:ext cx="4515407" cy="3087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775" y="590550"/>
            <a:ext cx="7410450" cy="39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2"/>
          <p:cNvSpPr txBox="1"/>
          <p:nvPr>
            <p:ph type="title"/>
          </p:nvPr>
        </p:nvSpPr>
        <p:spPr>
          <a:xfrm>
            <a:off x="729450" y="665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XGBoost v2</a:t>
            </a:r>
            <a:endParaRPr/>
          </a:p>
        </p:txBody>
      </p:sp>
      <p:sp>
        <p:nvSpPr>
          <p:cNvPr id="435" name="Google Shape;435;p62"/>
          <p:cNvSpPr txBox="1"/>
          <p:nvPr>
            <p:ph idx="1" type="body"/>
          </p:nvPr>
        </p:nvSpPr>
        <p:spPr>
          <a:xfrm>
            <a:off x="729450" y="2168400"/>
            <a:ext cx="7688700" cy="15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259 335 </a:t>
            </a:r>
            <a:r>
              <a:rPr lang="en" sz="1800"/>
              <a:t>échantillons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Historique: 1 037 340 transactions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Stocker que les informations potentiellement nécessaire dans un dictionnaire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Préparation: chercher dans le dictionnaire</a:t>
            </a:r>
            <a:endParaRPr sz="18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3"/>
          <p:cNvSpPr txBox="1"/>
          <p:nvPr>
            <p:ph type="title"/>
          </p:nvPr>
        </p:nvSpPr>
        <p:spPr>
          <a:xfrm>
            <a:off x="729450" y="665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XGBoost v2: résultats</a:t>
            </a:r>
            <a:endParaRPr/>
          </a:p>
        </p:txBody>
      </p:sp>
      <p:pic>
        <p:nvPicPr>
          <p:cNvPr id="441" name="Google Shape;44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7338" y="1700228"/>
            <a:ext cx="6709325" cy="219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4"/>
          <p:cNvSpPr txBox="1"/>
          <p:nvPr>
            <p:ph type="title"/>
          </p:nvPr>
        </p:nvSpPr>
        <p:spPr>
          <a:xfrm>
            <a:off x="729450" y="665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XGBoost v2: résultats</a:t>
            </a:r>
            <a:endParaRPr/>
          </a:p>
        </p:txBody>
      </p:sp>
      <p:pic>
        <p:nvPicPr>
          <p:cNvPr id="447" name="Google Shape;44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6331" y="1353100"/>
            <a:ext cx="4145270" cy="3609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325" y="1770013"/>
            <a:ext cx="4541532" cy="2775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5"/>
          <p:cNvSpPr txBox="1"/>
          <p:nvPr>
            <p:ph type="title"/>
          </p:nvPr>
        </p:nvSpPr>
        <p:spPr>
          <a:xfrm>
            <a:off x="729450" y="665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Forest: 1000 échantillons</a:t>
            </a:r>
            <a:endParaRPr/>
          </a:p>
        </p:txBody>
      </p:sp>
      <p:pic>
        <p:nvPicPr>
          <p:cNvPr id="454" name="Google Shape;45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9550" y="1641563"/>
            <a:ext cx="6088500" cy="186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6"/>
          <p:cNvSpPr txBox="1"/>
          <p:nvPr>
            <p:ph type="title"/>
          </p:nvPr>
        </p:nvSpPr>
        <p:spPr>
          <a:xfrm>
            <a:off x="729450" y="665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Forest: 1000 échantillons</a:t>
            </a:r>
            <a:endParaRPr/>
          </a:p>
        </p:txBody>
      </p:sp>
      <p:pic>
        <p:nvPicPr>
          <p:cNvPr id="460" name="Google Shape;46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963" y="1340038"/>
            <a:ext cx="3900585" cy="363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11500"/>
            <a:ext cx="4806162" cy="3095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7"/>
          <p:cNvSpPr txBox="1"/>
          <p:nvPr>
            <p:ph type="title"/>
          </p:nvPr>
        </p:nvSpPr>
        <p:spPr>
          <a:xfrm>
            <a:off x="729450" y="626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</a:t>
            </a:r>
            <a:endParaRPr/>
          </a:p>
        </p:txBody>
      </p:sp>
      <p:pic>
        <p:nvPicPr>
          <p:cNvPr id="467" name="Google Shape;46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1925" y="1410800"/>
            <a:ext cx="4543425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50" y="2155374"/>
            <a:ext cx="4217174" cy="274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6975" y="2155374"/>
            <a:ext cx="4321974" cy="283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Récapitulatif </a:t>
            </a:r>
            <a:endParaRPr/>
          </a:p>
        </p:txBody>
      </p:sp>
      <p:sp>
        <p:nvSpPr>
          <p:cNvPr id="475" name="Google Shape;475;p6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-Tableaux récapitulatif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-Ordonnés par ordre décroissant du plus performant au moins performant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-Ordonnés par critère d’évaluation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6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82" name="Google Shape;48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5713"/>
            <a:ext cx="9144001" cy="423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7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89" name="Google Shape;48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7468"/>
            <a:ext cx="9143999" cy="4428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7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96" name="Google Shape;49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1950"/>
            <a:ext cx="9143999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6400" y="152400"/>
            <a:ext cx="491118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</a:rPr>
              <a:t>4</a:t>
            </a:r>
            <a:r>
              <a:rPr lang="en" sz="3600">
                <a:solidFill>
                  <a:schemeClr val="accent3"/>
                </a:solidFill>
              </a:rPr>
              <a:t>- Prochaines optimisations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02" name="Google Shape;502;p7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-"/>
            </a:pPr>
            <a:r>
              <a:rPr lang="en" sz="1900">
                <a:solidFill>
                  <a:schemeClr val="dk2"/>
                </a:solidFill>
              </a:rPr>
              <a:t>Feature selection</a:t>
            </a:r>
            <a:endParaRPr sz="1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</a:endParaRPr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900"/>
              <a:buChar char="-"/>
            </a:pPr>
            <a:r>
              <a:rPr lang="en" sz="1900">
                <a:solidFill>
                  <a:schemeClr val="dk2"/>
                </a:solidFill>
              </a:rPr>
              <a:t>Bagging</a:t>
            </a:r>
            <a:endParaRPr sz="19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</a:endParaRPr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900"/>
              <a:buChar char="-"/>
            </a:pPr>
            <a:r>
              <a:rPr lang="en" sz="1900">
                <a:solidFill>
                  <a:schemeClr val="dk2"/>
                </a:solidFill>
              </a:rPr>
              <a:t>Serveurs</a:t>
            </a:r>
            <a:endParaRPr sz="19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</a:endParaRPr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900"/>
              <a:buChar char="-"/>
            </a:pPr>
            <a:r>
              <a:rPr lang="en" sz="1900">
                <a:solidFill>
                  <a:schemeClr val="dk2"/>
                </a:solidFill>
              </a:rPr>
              <a:t>Théorie des jeux</a:t>
            </a:r>
            <a:endParaRPr sz="1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3"/>
          <p:cNvSpPr txBox="1"/>
          <p:nvPr>
            <p:ph type="title"/>
          </p:nvPr>
        </p:nvSpPr>
        <p:spPr>
          <a:xfrm>
            <a:off x="729450" y="652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selection: principe</a:t>
            </a:r>
            <a:endParaRPr/>
          </a:p>
        </p:txBody>
      </p:sp>
      <p:sp>
        <p:nvSpPr>
          <p:cNvPr id="508" name="Google Shape;508;p73"/>
          <p:cNvSpPr txBox="1"/>
          <p:nvPr>
            <p:ph idx="1" type="body"/>
          </p:nvPr>
        </p:nvSpPr>
        <p:spPr>
          <a:xfrm>
            <a:off x="729450" y="1371600"/>
            <a:ext cx="7688700" cy="29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Processus automatisé: choisir la meilleure combinaison des features (selon un score)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Combinaisons: 2^n (très large) =&gt; on ne peut pas tout essayer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Minimiser le nombre de features: moins de risque de overfitting + temps de réponse plus petit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Augmenter les performances</a:t>
            </a:r>
            <a:endParaRPr sz="21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4"/>
          <p:cNvSpPr txBox="1"/>
          <p:nvPr>
            <p:ph type="title"/>
          </p:nvPr>
        </p:nvSpPr>
        <p:spPr>
          <a:xfrm>
            <a:off x="729450" y="652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selection: Forward Feature Selection</a:t>
            </a:r>
            <a:endParaRPr/>
          </a:p>
        </p:txBody>
      </p:sp>
      <p:sp>
        <p:nvSpPr>
          <p:cNvPr id="514" name="Google Shape;514;p74"/>
          <p:cNvSpPr txBox="1"/>
          <p:nvPr>
            <p:ph idx="1" type="body"/>
          </p:nvPr>
        </p:nvSpPr>
        <p:spPr>
          <a:xfrm>
            <a:off x="729450" y="1371600"/>
            <a:ext cx="7688700" cy="29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4194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2100"/>
              <a:t>E</a:t>
            </a:r>
            <a:r>
              <a:rPr lang="en" sz="2100"/>
              <a:t>ntraîner le modèle avec une seule feature (essayer toutes les features)</a:t>
            </a:r>
            <a:endParaRPr sz="2100"/>
          </a:p>
          <a:p>
            <a:pPr indent="-34194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2100"/>
              <a:t>Choisir la meilleure feature (avec le meilleur fscore)</a:t>
            </a:r>
            <a:endParaRPr sz="2100"/>
          </a:p>
          <a:p>
            <a:pPr indent="-34194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2100"/>
              <a:t>Répeter:</a:t>
            </a:r>
            <a:endParaRPr sz="2100"/>
          </a:p>
          <a:p>
            <a:pPr indent="-34194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2100"/>
              <a:t>Ajouter une feature (essayer toutes les features restantes)</a:t>
            </a:r>
            <a:endParaRPr sz="2100"/>
          </a:p>
          <a:p>
            <a:pPr indent="-34194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2100"/>
              <a:t>Choisir la meilleure feature</a:t>
            </a:r>
            <a:endParaRPr sz="2100"/>
          </a:p>
          <a:p>
            <a:pPr indent="-34194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2100"/>
              <a:t>S’arréter:</a:t>
            </a:r>
            <a:endParaRPr sz="2100"/>
          </a:p>
          <a:p>
            <a:pPr indent="-34194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2100"/>
              <a:t>Si toutes les features sont utilisés</a:t>
            </a:r>
            <a:endParaRPr sz="2100"/>
          </a:p>
          <a:p>
            <a:pPr indent="-34194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2100"/>
              <a:t>Si fscore n’est plus amélioré par l’ajout d’une seule feature à la combinaison</a:t>
            </a:r>
            <a:endParaRPr sz="21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5"/>
          <p:cNvSpPr txBox="1"/>
          <p:nvPr>
            <p:ph type="title"/>
          </p:nvPr>
        </p:nvSpPr>
        <p:spPr>
          <a:xfrm>
            <a:off x="729450" y="652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selection: Recursive Feature Elimination</a:t>
            </a:r>
            <a:endParaRPr/>
          </a:p>
        </p:txBody>
      </p:sp>
      <p:sp>
        <p:nvSpPr>
          <p:cNvPr id="520" name="Google Shape;520;p75"/>
          <p:cNvSpPr txBox="1"/>
          <p:nvPr>
            <p:ph idx="1" type="body"/>
          </p:nvPr>
        </p:nvSpPr>
        <p:spPr>
          <a:xfrm>
            <a:off x="729450" y="1371600"/>
            <a:ext cx="7688700" cy="29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4194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2100"/>
              <a:t>Entraîner le modèle avec toutes les features Choisir la meilleure feature (avec le meilleur fscore)</a:t>
            </a:r>
            <a:endParaRPr sz="2100"/>
          </a:p>
          <a:p>
            <a:pPr indent="-34194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2100"/>
              <a:t>Répeter:</a:t>
            </a:r>
            <a:endParaRPr sz="2100"/>
          </a:p>
          <a:p>
            <a:pPr indent="-34194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2100"/>
              <a:t>Eliminer une feature (essayer toutes les features restantes)</a:t>
            </a:r>
            <a:endParaRPr sz="2100"/>
          </a:p>
          <a:p>
            <a:pPr indent="-34194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2100"/>
              <a:t>Choisir la meilleure feature à éliminer (la feature la plus mauvaise)</a:t>
            </a:r>
            <a:endParaRPr sz="2100"/>
          </a:p>
          <a:p>
            <a:pPr indent="-34194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2100"/>
              <a:t>S’arréter:</a:t>
            </a:r>
            <a:endParaRPr sz="2100"/>
          </a:p>
          <a:p>
            <a:pPr indent="-34194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2100"/>
              <a:t>Si elle reste qu’une seule feature</a:t>
            </a:r>
            <a:endParaRPr sz="2100"/>
          </a:p>
          <a:p>
            <a:pPr indent="-341947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2100"/>
              <a:t>Si fscore n’est plus amélioré par l’élimination d’une seule feature</a:t>
            </a:r>
            <a:endParaRPr sz="21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6"/>
          <p:cNvSpPr txBox="1"/>
          <p:nvPr>
            <p:ph type="title"/>
          </p:nvPr>
        </p:nvSpPr>
        <p:spPr>
          <a:xfrm>
            <a:off x="729450" y="652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selection: </a:t>
            </a:r>
            <a:r>
              <a:rPr lang="en"/>
              <a:t>stepwise feature selection</a:t>
            </a:r>
            <a:endParaRPr/>
          </a:p>
        </p:txBody>
      </p:sp>
      <p:sp>
        <p:nvSpPr>
          <p:cNvPr id="526" name="Google Shape;526;p76"/>
          <p:cNvSpPr txBox="1"/>
          <p:nvPr>
            <p:ph idx="1" type="body"/>
          </p:nvPr>
        </p:nvSpPr>
        <p:spPr>
          <a:xfrm>
            <a:off x="729450" y="1371600"/>
            <a:ext cx="7688700" cy="29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Combinaison de FFS et RFE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A chaque itération il ajoute la meilleure feature, et élimine la plus mauvaise feature (si elle existe)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S'arrête</a:t>
            </a:r>
            <a:r>
              <a:rPr lang="en" sz="2100"/>
              <a:t> quand on peut plus améliorer le modèle en ajoutant des features</a:t>
            </a:r>
            <a:endParaRPr sz="21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7"/>
          <p:cNvSpPr txBox="1"/>
          <p:nvPr>
            <p:ph type="title"/>
          </p:nvPr>
        </p:nvSpPr>
        <p:spPr>
          <a:xfrm>
            <a:off x="729450" y="652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Résultats sur kaggle</a:t>
            </a:r>
            <a:endParaRPr/>
          </a:p>
        </p:txBody>
      </p:sp>
      <p:sp>
        <p:nvSpPr>
          <p:cNvPr id="532" name="Google Shape;532;p77"/>
          <p:cNvSpPr txBox="1"/>
          <p:nvPr>
            <p:ph idx="1" type="body"/>
          </p:nvPr>
        </p:nvSpPr>
        <p:spPr>
          <a:xfrm>
            <a:off x="727650" y="2168425"/>
            <a:ext cx="7688700" cy="15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Kaggle: dataset avec 30 features (time, amount, v1, …, v28)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Feature selection avec 9 façons différents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Expérience sur XGBoost, Random Forest et Decision Tree</a:t>
            </a:r>
            <a:endParaRPr sz="21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8"/>
          <p:cNvSpPr txBox="1"/>
          <p:nvPr>
            <p:ph type="title"/>
          </p:nvPr>
        </p:nvSpPr>
        <p:spPr>
          <a:xfrm>
            <a:off x="729450" y="652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Résultats sur kaggle: Decision Tree</a:t>
            </a:r>
            <a:endParaRPr/>
          </a:p>
        </p:txBody>
      </p:sp>
      <p:pic>
        <p:nvPicPr>
          <p:cNvPr id="538" name="Google Shape;53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363" y="1379250"/>
            <a:ext cx="7040874" cy="365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9"/>
          <p:cNvSpPr txBox="1"/>
          <p:nvPr>
            <p:ph type="title"/>
          </p:nvPr>
        </p:nvSpPr>
        <p:spPr>
          <a:xfrm>
            <a:off x="729450" y="652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Résultats sur kaggle: Random Forest</a:t>
            </a:r>
            <a:endParaRPr/>
          </a:p>
        </p:txBody>
      </p:sp>
      <p:pic>
        <p:nvPicPr>
          <p:cNvPr id="544" name="Google Shape;54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038" y="1287825"/>
            <a:ext cx="7057925" cy="365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80"/>
          <p:cNvSpPr txBox="1"/>
          <p:nvPr>
            <p:ph type="title"/>
          </p:nvPr>
        </p:nvSpPr>
        <p:spPr>
          <a:xfrm>
            <a:off x="729450" y="652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Résultats sur kaggle: XGBoost</a:t>
            </a:r>
            <a:endParaRPr/>
          </a:p>
        </p:txBody>
      </p:sp>
      <p:pic>
        <p:nvPicPr>
          <p:cNvPr id="550" name="Google Shape;55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938" y="1300900"/>
            <a:ext cx="7100126" cy="365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81"/>
          <p:cNvSpPr txBox="1"/>
          <p:nvPr>
            <p:ph type="title"/>
          </p:nvPr>
        </p:nvSpPr>
        <p:spPr>
          <a:xfrm>
            <a:off x="729450" y="652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Bagging: principe</a:t>
            </a:r>
            <a:endParaRPr/>
          </a:p>
        </p:txBody>
      </p:sp>
      <p:sp>
        <p:nvSpPr>
          <p:cNvPr id="556" name="Google Shape;556;p81"/>
          <p:cNvSpPr txBox="1"/>
          <p:nvPr>
            <p:ph idx="1" type="body"/>
          </p:nvPr>
        </p:nvSpPr>
        <p:spPr>
          <a:xfrm>
            <a:off x="729450" y="1371600"/>
            <a:ext cx="7688700" cy="29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Utilisation des 3 modèles pour prédire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Temps </a:t>
            </a:r>
            <a:r>
              <a:rPr lang="en" sz="2100"/>
              <a:t>d'exécution</a:t>
            </a:r>
            <a:r>
              <a:rPr lang="en" sz="2100"/>
              <a:t>: le temps </a:t>
            </a:r>
            <a:r>
              <a:rPr lang="en" sz="2100"/>
              <a:t>d'exécution</a:t>
            </a:r>
            <a:r>
              <a:rPr lang="en" sz="2100"/>
              <a:t> le plus élevés (Random Forest dans ce cas)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3 approches: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1 vote fraude -&gt; fraude: recall élevé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3 votes fraude -&gt; fraude: précision élevée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2 votes fraude -&gt; fraude: fscore élevéx</a:t>
            </a:r>
            <a:endParaRPr sz="2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37875"/>
            <a:ext cx="3997025" cy="25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5550" y="2512850"/>
            <a:ext cx="3956899" cy="255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5488" y="45848"/>
            <a:ext cx="3997024" cy="2416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3850" y="0"/>
            <a:ext cx="3956909" cy="25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2"/>
          <p:cNvSpPr txBox="1"/>
          <p:nvPr>
            <p:ph type="title"/>
          </p:nvPr>
        </p:nvSpPr>
        <p:spPr>
          <a:xfrm>
            <a:off x="729450" y="652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Bagging: résultat 1 vote sur test set</a:t>
            </a:r>
            <a:endParaRPr/>
          </a:p>
        </p:txBody>
      </p:sp>
      <p:pic>
        <p:nvPicPr>
          <p:cNvPr id="562" name="Google Shape;56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225" y="1749700"/>
            <a:ext cx="6153150" cy="28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3"/>
          <p:cNvSpPr txBox="1"/>
          <p:nvPr>
            <p:ph type="title"/>
          </p:nvPr>
        </p:nvSpPr>
        <p:spPr>
          <a:xfrm>
            <a:off x="729450" y="652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Bagging: résultat 3 votes sur test set</a:t>
            </a:r>
            <a:endParaRPr/>
          </a:p>
        </p:txBody>
      </p:sp>
      <p:pic>
        <p:nvPicPr>
          <p:cNvPr id="568" name="Google Shape;56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413" y="1762925"/>
            <a:ext cx="6200775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84"/>
          <p:cNvSpPr txBox="1"/>
          <p:nvPr>
            <p:ph type="title"/>
          </p:nvPr>
        </p:nvSpPr>
        <p:spPr>
          <a:xfrm>
            <a:off x="729450" y="652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Bagging: résultat 2 votes sur test set</a:t>
            </a:r>
            <a:endParaRPr/>
          </a:p>
        </p:txBody>
      </p:sp>
      <p:pic>
        <p:nvPicPr>
          <p:cNvPr id="574" name="Google Shape;57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613" y="1696850"/>
            <a:ext cx="6200775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85"/>
          <p:cNvSpPr txBox="1"/>
          <p:nvPr>
            <p:ph type="title"/>
          </p:nvPr>
        </p:nvSpPr>
        <p:spPr>
          <a:xfrm>
            <a:off x="729450" y="652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Bagging: prochainement</a:t>
            </a:r>
            <a:endParaRPr/>
          </a:p>
        </p:txBody>
      </p:sp>
      <p:sp>
        <p:nvSpPr>
          <p:cNvPr id="580" name="Google Shape;580;p85"/>
          <p:cNvSpPr txBox="1"/>
          <p:nvPr>
            <p:ph idx="1" type="body"/>
          </p:nvPr>
        </p:nvSpPr>
        <p:spPr>
          <a:xfrm>
            <a:off x="729450" y="2256900"/>
            <a:ext cx="7688700" cy="14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Exécution des modèles en parallèle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Ajouter plus de modèles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Trouver la meilleur méthode de vote</a:t>
            </a:r>
            <a:endParaRPr sz="21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86"/>
          <p:cNvSpPr txBox="1"/>
          <p:nvPr>
            <p:ph type="title"/>
          </p:nvPr>
        </p:nvSpPr>
        <p:spPr>
          <a:xfrm>
            <a:off x="729450" y="652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Serveurs </a:t>
            </a:r>
            <a:endParaRPr/>
          </a:p>
        </p:txBody>
      </p:sp>
      <p:sp>
        <p:nvSpPr>
          <p:cNvPr id="586" name="Google Shape;586;p86"/>
          <p:cNvSpPr txBox="1"/>
          <p:nvPr>
            <p:ph idx="1" type="body"/>
          </p:nvPr>
        </p:nvSpPr>
        <p:spPr>
          <a:xfrm>
            <a:off x="611125" y="1789500"/>
            <a:ext cx="4714200" cy="29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</a:rPr>
              <a:t>-</a:t>
            </a:r>
            <a:r>
              <a:rPr b="1" lang="en" sz="1700">
                <a:solidFill>
                  <a:schemeClr val="dk2"/>
                </a:solidFill>
              </a:rPr>
              <a:t>Cluster : </a:t>
            </a:r>
            <a:r>
              <a:rPr lang="en" sz="1400">
                <a:solidFill>
                  <a:schemeClr val="dk2"/>
                </a:solidFill>
              </a:rPr>
              <a:t>C’est un groupe de machines connectées qui peut </a:t>
            </a:r>
            <a:r>
              <a:rPr lang="en" sz="1400">
                <a:solidFill>
                  <a:schemeClr val="dk2"/>
                </a:solidFill>
              </a:rPr>
              <a:t>être vu comme étant un système unique.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-Master-Slave model</a:t>
            </a:r>
            <a:r>
              <a:rPr lang="en" sz="1400">
                <a:solidFill>
                  <a:schemeClr val="dk2"/>
                </a:solidFill>
              </a:rPr>
              <a:t> </a:t>
            </a:r>
            <a:br>
              <a:rPr lang="en" sz="1400">
                <a:solidFill>
                  <a:schemeClr val="dk2"/>
                </a:solidFill>
              </a:rPr>
            </a:br>
            <a:br>
              <a:rPr lang="en" sz="1400">
                <a:solidFill>
                  <a:schemeClr val="dk2"/>
                </a:solidFill>
              </a:rPr>
            </a:br>
            <a:r>
              <a:rPr lang="en" sz="1400">
                <a:solidFill>
                  <a:schemeClr val="dk2"/>
                </a:solidFill>
              </a:rPr>
              <a:t>Exemple : Apache Hadoop</a:t>
            </a:r>
            <a:endParaRPr sz="1400">
              <a:solidFill>
                <a:schemeClr val="dk2"/>
              </a:solidFill>
            </a:endParaRPr>
          </a:p>
        </p:txBody>
      </p:sp>
      <p:pic>
        <p:nvPicPr>
          <p:cNvPr id="587" name="Google Shape;58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5321" y="1371596"/>
            <a:ext cx="3703175" cy="327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87"/>
          <p:cNvSpPr txBox="1"/>
          <p:nvPr>
            <p:ph type="title"/>
          </p:nvPr>
        </p:nvSpPr>
        <p:spPr>
          <a:xfrm>
            <a:off x="727650" y="6114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Hadoop Ecosystème </a:t>
            </a:r>
            <a:endParaRPr/>
          </a:p>
        </p:txBody>
      </p:sp>
      <p:sp>
        <p:nvSpPr>
          <p:cNvPr id="593" name="Google Shape;593;p87"/>
          <p:cNvSpPr txBox="1"/>
          <p:nvPr>
            <p:ph idx="1" type="body"/>
          </p:nvPr>
        </p:nvSpPr>
        <p:spPr>
          <a:xfrm>
            <a:off x="515150" y="2132450"/>
            <a:ext cx="3931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Distributed Filesystem: HDFS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 ●</a:t>
            </a:r>
            <a:r>
              <a:rPr lang="en" sz="1500">
                <a:solidFill>
                  <a:schemeClr val="dk2"/>
                </a:solidFill>
              </a:rPr>
              <a:t>Cluster Manager: YARN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 ● Execution Engines: MapReduce, Tez, Spark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594" name="Google Shape;594;p87"/>
          <p:cNvSpPr txBox="1"/>
          <p:nvPr>
            <p:ph idx="1" type="body"/>
          </p:nvPr>
        </p:nvSpPr>
        <p:spPr>
          <a:xfrm>
            <a:off x="5673000" y="2046700"/>
            <a:ext cx="3182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● Data ingestion and storage 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● Data pipelines and orchestration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 ● Optimization 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● Hive / Spark / DFS</a:t>
            </a:r>
            <a:endParaRPr sz="1500">
              <a:solidFill>
                <a:schemeClr val="dk2"/>
              </a:solidFill>
            </a:endParaRPr>
          </a:p>
        </p:txBody>
      </p:sp>
      <p:cxnSp>
        <p:nvCxnSpPr>
          <p:cNvPr id="595" name="Google Shape;595;p87"/>
          <p:cNvCxnSpPr/>
          <p:nvPr/>
        </p:nvCxnSpPr>
        <p:spPr>
          <a:xfrm>
            <a:off x="4479125" y="2775350"/>
            <a:ext cx="9750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88"/>
          <p:cNvSpPr txBox="1"/>
          <p:nvPr>
            <p:ph type="title"/>
          </p:nvPr>
        </p:nvSpPr>
        <p:spPr>
          <a:xfrm>
            <a:off x="727650" y="5792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Hadoop : High availibility</a:t>
            </a:r>
            <a:endParaRPr/>
          </a:p>
        </p:txBody>
      </p:sp>
      <p:pic>
        <p:nvPicPr>
          <p:cNvPr id="601" name="Google Shape;60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650" y="1245450"/>
            <a:ext cx="4568488" cy="37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89"/>
          <p:cNvSpPr txBox="1"/>
          <p:nvPr>
            <p:ph type="title"/>
          </p:nvPr>
        </p:nvSpPr>
        <p:spPr>
          <a:xfrm>
            <a:off x="729450" y="600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Apache Spark </a:t>
            </a:r>
            <a:endParaRPr/>
          </a:p>
        </p:txBody>
      </p:sp>
      <p:sp>
        <p:nvSpPr>
          <p:cNvPr id="607" name="Google Shape;607;p89"/>
          <p:cNvSpPr txBox="1"/>
          <p:nvPr>
            <p:ph idx="1" type="body"/>
          </p:nvPr>
        </p:nvSpPr>
        <p:spPr>
          <a:xfrm>
            <a:off x="729450" y="19502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Written in Scala 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 runs in the JVM (Java Virtual Machine)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● Pick your language: 📕Scala, ☕Java, 🐍Python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● Sparks transforms your code into tasks to run on the cluster nodes </a:t>
            </a:r>
            <a:endParaRPr sz="1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90"/>
          <p:cNvSpPr txBox="1"/>
          <p:nvPr>
            <p:ph type="title"/>
          </p:nvPr>
        </p:nvSpPr>
        <p:spPr>
          <a:xfrm>
            <a:off x="727650" y="5900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Apache Spark : Usecases </a:t>
            </a:r>
            <a:endParaRPr/>
          </a:p>
        </p:txBody>
      </p:sp>
      <p:sp>
        <p:nvSpPr>
          <p:cNvPr id="613" name="Google Shape;613;p9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Analyze / transform / apply ML models on: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● </a:t>
            </a:r>
            <a:r>
              <a:rPr lang="en" sz="1500">
                <a:solidFill>
                  <a:schemeClr val="dk2"/>
                </a:solidFill>
              </a:rPr>
              <a:t> Very large datasets (Extract, Transform and Load) 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● </a:t>
            </a:r>
            <a:r>
              <a:rPr lang="en" sz="1500">
                <a:solidFill>
                  <a:schemeClr val="dk2"/>
                </a:solidFill>
              </a:rPr>
              <a:t>Streaming data (in near-real-time) 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● of structured (tables), semi-structured (JSON) or unstructured (text) data 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91"/>
          <p:cNvSpPr txBox="1"/>
          <p:nvPr>
            <p:ph type="title"/>
          </p:nvPr>
        </p:nvSpPr>
        <p:spPr>
          <a:xfrm>
            <a:off x="727650" y="5900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Spark : Internals </a:t>
            </a:r>
            <a:endParaRPr/>
          </a:p>
        </p:txBody>
      </p:sp>
      <p:pic>
        <p:nvPicPr>
          <p:cNvPr id="619" name="Google Shape;61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813" y="1543027"/>
            <a:ext cx="7258374" cy="301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6076785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9185" y="152400"/>
            <a:ext cx="2762415" cy="1893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0912" y="2787625"/>
            <a:ext cx="2818951" cy="173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92"/>
          <p:cNvSpPr txBox="1"/>
          <p:nvPr>
            <p:ph type="title"/>
          </p:nvPr>
        </p:nvSpPr>
        <p:spPr>
          <a:xfrm>
            <a:off x="611575" y="5900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Spark : Internals </a:t>
            </a:r>
            <a:endParaRPr/>
          </a:p>
        </p:txBody>
      </p:sp>
      <p:sp>
        <p:nvSpPr>
          <p:cNvPr id="625" name="Google Shape;625;p9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You: Write the 📜code and submit it 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 Spark: 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● </a:t>
            </a:r>
            <a:r>
              <a:rPr lang="en" sz="1500">
                <a:solidFill>
                  <a:schemeClr val="dk2"/>
                </a:solidFill>
              </a:rPr>
              <a:t>1. Asks for resources to create 👮driver + 👷👷executors 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● 2.</a:t>
            </a:r>
            <a:r>
              <a:rPr lang="en" sz="1500">
                <a:solidFill>
                  <a:schemeClr val="dk2"/>
                </a:solidFill>
              </a:rPr>
              <a:t>Transforms the 📜code into 📌📌tasks 3. 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● 3.</a:t>
            </a:r>
            <a:r>
              <a:rPr lang="en" sz="1500">
                <a:solidFill>
                  <a:schemeClr val="dk2"/>
                </a:solidFill>
              </a:rPr>
              <a:t>👮Driver sends 📌📌tasks to 👷👷executors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93"/>
          <p:cNvSpPr txBox="1"/>
          <p:nvPr>
            <p:ph type="title"/>
          </p:nvPr>
        </p:nvSpPr>
        <p:spPr>
          <a:xfrm>
            <a:off x="665150" y="568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Spark : Resilient Distributed Datasets </a:t>
            </a:r>
            <a:endParaRPr/>
          </a:p>
        </p:txBody>
      </p:sp>
      <p:sp>
        <p:nvSpPr>
          <p:cNvPr id="631" name="Google Shape;631;p9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● Mostly load data from HDFS (or Hadoop-like file system)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● RDDs are partitioned: 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● 1 partition = 1 block = 128 MB in HDFS 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●1 task runs on 1 partition 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● Default = 1 partition per CPU core</a:t>
            </a:r>
            <a:r>
              <a:rPr lang="en" sz="1500">
                <a:solidFill>
                  <a:schemeClr val="dk2"/>
                </a:solidFill>
              </a:rPr>
              <a:t> 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94"/>
          <p:cNvSpPr txBox="1"/>
          <p:nvPr>
            <p:ph type="title"/>
          </p:nvPr>
        </p:nvSpPr>
        <p:spPr>
          <a:xfrm>
            <a:off x="727650" y="568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to choose ML with spark </a:t>
            </a:r>
            <a:endParaRPr/>
          </a:p>
        </p:txBody>
      </p:sp>
      <p:sp>
        <p:nvSpPr>
          <p:cNvPr id="637" name="Google Shape;637;p94"/>
          <p:cNvSpPr txBox="1"/>
          <p:nvPr>
            <p:ph idx="1" type="body"/>
          </p:nvPr>
        </p:nvSpPr>
        <p:spPr>
          <a:xfrm>
            <a:off x="815175" y="1639500"/>
            <a:ext cx="7688700" cy="28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● Pros: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 ○ We can process big datasets (no need to sample) 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○ Unified analytics engine: from data acquisition to model deployment 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● Cons: 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○ The algorithms need to be re-written for distributed computing 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○ Visualiza</a:t>
            </a:r>
            <a:r>
              <a:rPr lang="en" sz="1500">
                <a:solidFill>
                  <a:schemeClr val="dk2"/>
                </a:solidFill>
              </a:rPr>
              <a:t>tion 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95"/>
          <p:cNvSpPr txBox="1"/>
          <p:nvPr>
            <p:ph type="title"/>
          </p:nvPr>
        </p:nvSpPr>
        <p:spPr>
          <a:xfrm>
            <a:off x="729450" y="652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Théorie des jeux</a:t>
            </a:r>
            <a:endParaRPr/>
          </a:p>
        </p:txBody>
      </p:sp>
      <p:sp>
        <p:nvSpPr>
          <p:cNvPr id="643" name="Google Shape;643;p95"/>
          <p:cNvSpPr txBox="1"/>
          <p:nvPr>
            <p:ph idx="1" type="body"/>
          </p:nvPr>
        </p:nvSpPr>
        <p:spPr>
          <a:xfrm>
            <a:off x="729450" y="1371600"/>
            <a:ext cx="7688700" cy="29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Pourquoi: aspect dynamique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Système statique: fraudeur apprend les règles du jeu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Système dynamique: le fraudeur apprend -&gt; le système met à jour ses règles</a:t>
            </a:r>
            <a:endParaRPr sz="21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96"/>
          <p:cNvSpPr txBox="1"/>
          <p:nvPr>
            <p:ph type="title"/>
          </p:nvPr>
        </p:nvSpPr>
        <p:spPr>
          <a:xfrm>
            <a:off x="729450" y="652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Théorie des jeux</a:t>
            </a:r>
            <a:endParaRPr/>
          </a:p>
        </p:txBody>
      </p:sp>
      <p:sp>
        <p:nvSpPr>
          <p:cNvPr id="649" name="Google Shape;649;p96"/>
          <p:cNvSpPr txBox="1"/>
          <p:nvPr>
            <p:ph idx="1" type="body"/>
          </p:nvPr>
        </p:nvSpPr>
        <p:spPr>
          <a:xfrm>
            <a:off x="729450" y="1371600"/>
            <a:ext cx="7688700" cy="29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Difficultés: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Savoir que le fraudeur a adapté son comportement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Trouver le meilleur temps pour mettre à jour le système (coût financier de mise à jour)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Théorie des jeux: 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Modéliser le jeu entre le système et les fraudeurs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Trouver la meilleure stratégie</a:t>
            </a:r>
            <a:endParaRPr sz="21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97"/>
          <p:cNvSpPr txBox="1"/>
          <p:nvPr>
            <p:ph type="title"/>
          </p:nvPr>
        </p:nvSpPr>
        <p:spPr>
          <a:xfrm>
            <a:off x="595375" y="575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</a:t>
            </a:r>
            <a:endParaRPr/>
          </a:p>
        </p:txBody>
      </p:sp>
      <p:sp>
        <p:nvSpPr>
          <p:cNvPr id="655" name="Google Shape;655;p9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Théorie des jeux 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Migrer le code vers APACHE SPARK</a:t>
            </a:r>
            <a:endParaRPr sz="24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25" y="1645450"/>
            <a:ext cx="4194000" cy="287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6225" y="1760525"/>
            <a:ext cx="4677775" cy="280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